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5" r:id="rId3"/>
    <p:sldId id="258" r:id="rId4"/>
    <p:sldId id="257" r:id="rId5"/>
    <p:sldId id="259" r:id="rId6"/>
    <p:sldId id="264" r:id="rId7"/>
    <p:sldId id="260" r:id="rId8"/>
    <p:sldId id="261" r:id="rId9"/>
    <p:sldId id="263" r:id="rId10"/>
    <p:sldId id="262" r:id="rId11"/>
    <p:sldId id="266" r:id="rId12"/>
    <p:sldId id="267" r:id="rId13"/>
    <p:sldId id="270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42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9/9/2017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9/9/2017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9/9/2017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9/9/2017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9/9/2017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9/9/2017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9/9/2017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9/9/2017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9/9/2017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9/9/2017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9/9/2017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9/9/2017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UML%20NSD%20flow%20-%20Page%201%20(1).p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55968" y="2296385"/>
            <a:ext cx="5518066" cy="2268559"/>
          </a:xfrm>
        </p:spPr>
        <p:txBody>
          <a:bodyPr/>
          <a:lstStyle/>
          <a:p>
            <a:r>
              <a:rPr lang="es-MX" dirty="0"/>
              <a:t>Proceso Unificado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6400" y="4467225"/>
            <a:ext cx="6896099" cy="582373"/>
          </a:xfrm>
        </p:spPr>
        <p:txBody>
          <a:bodyPr/>
          <a:lstStyle/>
          <a:p>
            <a:r>
              <a:rPr lang="es-MX" dirty="0"/>
              <a:t>Optativa II: </a:t>
            </a:r>
            <a:r>
              <a:rPr lang="es-MX" dirty="0"/>
              <a:t>Modelos de procesos para el desarrollo de software</a:t>
            </a:r>
            <a:endParaRPr lang="en-US" dirty="0"/>
          </a:p>
        </p:txBody>
      </p:sp>
      <p:pic>
        <p:nvPicPr>
          <p:cNvPr id="1026" name="Picture 2" descr="C:\Users\JOSEGE~1\AppData\Local\Temp\SNAGHTML959a8ef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3343" y="314325"/>
            <a:ext cx="156427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163050" y="2505075"/>
            <a:ext cx="302895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500" dirty="0"/>
              <a:t>Jose Gerardo Pineda Galindo</a:t>
            </a:r>
          </a:p>
          <a:p>
            <a:r>
              <a:rPr lang="en-US" sz="1500" dirty="0"/>
              <a:t>Juan Carlos Martinez Jimenez</a:t>
            </a:r>
          </a:p>
          <a:p>
            <a:r>
              <a:rPr lang="en-US" sz="1500" dirty="0"/>
              <a:t>Cristopher Emmanuel </a:t>
            </a:r>
            <a:r>
              <a:rPr lang="en-US" sz="1500" dirty="0" err="1"/>
              <a:t>Yañez</a:t>
            </a:r>
            <a:r>
              <a:rPr lang="en-US" sz="1500" dirty="0"/>
              <a:t> Meza</a:t>
            </a:r>
          </a:p>
          <a:p>
            <a:r>
              <a:rPr lang="en-US" sz="1500" dirty="0"/>
              <a:t>Julio Cesar Luis Cortina</a:t>
            </a:r>
          </a:p>
          <a:p>
            <a:r>
              <a:rPr lang="en-US" sz="1500" dirty="0"/>
              <a:t>Luis Angel Javier Villalobos</a:t>
            </a:r>
          </a:p>
          <a:p>
            <a:endParaRPr lang="en-US" sz="1500" dirty="0"/>
          </a:p>
        </p:txBody>
      </p:sp>
      <p:pic>
        <p:nvPicPr>
          <p:cNvPr id="1028" name="Picture 4" descr="Image result for PROCESO UNIFICAD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57144">
            <a:off x="2018345" y="1660274"/>
            <a:ext cx="2857500" cy="2628900"/>
          </a:xfrm>
          <a:prstGeom prst="rect">
            <a:avLst/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945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9142" y="646002"/>
            <a:ext cx="7958331" cy="1077229"/>
          </a:xfrm>
        </p:spPr>
        <p:txBody>
          <a:bodyPr/>
          <a:lstStyle/>
          <a:p>
            <a:r>
              <a:rPr lang="es-MX" dirty="0"/>
              <a:t>Iterativo e incremental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 rot="21286152">
            <a:off x="4025847" y="2488275"/>
            <a:ext cx="1133446" cy="1115797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Transición</a:t>
            </a:r>
            <a:endParaRPr lang="en-US" sz="1050" dirty="0"/>
          </a:p>
        </p:txBody>
      </p:sp>
      <p:sp>
        <p:nvSpPr>
          <p:cNvPr id="8" name="Oval 7"/>
          <p:cNvSpPr/>
          <p:nvPr/>
        </p:nvSpPr>
        <p:spPr>
          <a:xfrm rot="21286152">
            <a:off x="890907" y="4228948"/>
            <a:ext cx="1133446" cy="1115797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Inicio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 rot="21286152">
            <a:off x="2437725" y="3767615"/>
            <a:ext cx="663405" cy="655842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/>
              <a:t>Elaboración</a:t>
            </a:r>
            <a:endParaRPr lang="en-US" sz="1000" dirty="0"/>
          </a:p>
        </p:txBody>
      </p:sp>
      <p:sp>
        <p:nvSpPr>
          <p:cNvPr id="10" name="Oval 9"/>
          <p:cNvSpPr/>
          <p:nvPr/>
        </p:nvSpPr>
        <p:spPr>
          <a:xfrm rot="21286152">
            <a:off x="3735056" y="3982237"/>
            <a:ext cx="819362" cy="776936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/>
              <a:t>Construcción</a:t>
            </a:r>
            <a:endParaRPr lang="en-US" sz="800" dirty="0"/>
          </a:p>
        </p:txBody>
      </p:sp>
      <p:cxnSp>
        <p:nvCxnSpPr>
          <p:cNvPr id="12" name="Straight Arrow Connector 11"/>
          <p:cNvCxnSpPr>
            <a:stCxn id="8" idx="7"/>
            <a:endCxn id="9" idx="2"/>
          </p:cNvCxnSpPr>
          <p:nvPr/>
        </p:nvCxnSpPr>
        <p:spPr>
          <a:xfrm rot="21286152" flipV="1">
            <a:off x="1811456" y="4154447"/>
            <a:ext cx="636924" cy="174343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5"/>
            <a:endCxn id="10" idx="2"/>
          </p:cNvCxnSpPr>
          <p:nvPr/>
        </p:nvCxnSpPr>
        <p:spPr>
          <a:xfrm rot="21286152">
            <a:off x="3030319" y="4272792"/>
            <a:ext cx="700265" cy="167533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0"/>
            <a:endCxn id="7" idx="3"/>
          </p:cNvCxnSpPr>
          <p:nvPr/>
        </p:nvCxnSpPr>
        <p:spPr>
          <a:xfrm rot="21286152" flipV="1">
            <a:off x="4086402" y="3482094"/>
            <a:ext cx="165988" cy="495226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77" name="Group 7176"/>
          <p:cNvGrpSpPr/>
          <p:nvPr/>
        </p:nvGrpSpPr>
        <p:grpSpPr>
          <a:xfrm>
            <a:off x="581404" y="2018385"/>
            <a:ext cx="4847713" cy="3998663"/>
            <a:chOff x="581404" y="2018385"/>
            <a:chExt cx="4847713" cy="3998663"/>
          </a:xfrm>
        </p:grpSpPr>
        <p:sp>
          <p:nvSpPr>
            <p:cNvPr id="20" name="Left Bracket 19"/>
            <p:cNvSpPr/>
            <p:nvPr/>
          </p:nvSpPr>
          <p:spPr>
            <a:xfrm rot="21286152">
              <a:off x="581404" y="2720708"/>
              <a:ext cx="335560" cy="3296340"/>
            </a:xfrm>
            <a:prstGeom prst="leftBracket">
              <a:avLst/>
            </a:prstGeom>
            <a:ln w="889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Bracket 20"/>
            <p:cNvSpPr/>
            <p:nvPr/>
          </p:nvSpPr>
          <p:spPr>
            <a:xfrm rot="21286152">
              <a:off x="5188858" y="2018385"/>
              <a:ext cx="240259" cy="3646394"/>
            </a:xfrm>
            <a:prstGeom prst="rightBracket">
              <a:avLst/>
            </a:prstGeom>
            <a:ln w="889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Freeform: Shape 29"/>
          <p:cNvSpPr/>
          <p:nvPr/>
        </p:nvSpPr>
        <p:spPr>
          <a:xfrm>
            <a:off x="1419516" y="2124075"/>
            <a:ext cx="2848528" cy="1870516"/>
          </a:xfrm>
          <a:custGeom>
            <a:avLst/>
            <a:gdLst>
              <a:gd name="connsiteX0" fmla="*/ 3638550 w 3638550"/>
              <a:gd name="connsiteY0" fmla="*/ 290403 h 2443053"/>
              <a:gd name="connsiteX1" fmla="*/ 1514475 w 3638550"/>
              <a:gd name="connsiteY1" fmla="*/ 185628 h 2443053"/>
              <a:gd name="connsiteX2" fmla="*/ 0 w 3638550"/>
              <a:gd name="connsiteY2" fmla="*/ 2443053 h 2443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38550" h="2443053">
                <a:moveTo>
                  <a:pt x="3638550" y="290403"/>
                </a:moveTo>
                <a:cubicBezTo>
                  <a:pt x="2879725" y="58628"/>
                  <a:pt x="2120900" y="-173147"/>
                  <a:pt x="1514475" y="185628"/>
                </a:cubicBezTo>
                <a:cubicBezTo>
                  <a:pt x="908050" y="544403"/>
                  <a:pt x="454025" y="1493728"/>
                  <a:pt x="0" y="2443053"/>
                </a:cubicBezTo>
              </a:path>
            </a:pathLst>
          </a:custGeom>
          <a:noFill/>
          <a:ln>
            <a:solidFill>
              <a:srgbClr val="C4420E"/>
            </a:solidFill>
            <a:tailEnd type="triangle" w="lg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/>
          <p:cNvSpPr/>
          <p:nvPr/>
        </p:nvSpPr>
        <p:spPr>
          <a:xfrm>
            <a:off x="1687964" y="3819565"/>
            <a:ext cx="3399110" cy="1978789"/>
          </a:xfrm>
          <a:custGeom>
            <a:avLst/>
            <a:gdLst>
              <a:gd name="connsiteX0" fmla="*/ 0 w 4341833"/>
              <a:gd name="connsiteY0" fmla="*/ 2181225 h 2584466"/>
              <a:gd name="connsiteX1" fmla="*/ 2085975 w 4341833"/>
              <a:gd name="connsiteY1" fmla="*/ 2571750 h 2584466"/>
              <a:gd name="connsiteX2" fmla="*/ 4086225 w 4341833"/>
              <a:gd name="connsiteY2" fmla="*/ 1762125 h 2584466"/>
              <a:gd name="connsiteX3" fmla="*/ 4314825 w 4341833"/>
              <a:gd name="connsiteY3" fmla="*/ 0 h 2584466"/>
              <a:gd name="connsiteX4" fmla="*/ 4314825 w 4341833"/>
              <a:gd name="connsiteY4" fmla="*/ 0 h 2584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1833" h="2584466">
                <a:moveTo>
                  <a:pt x="0" y="2181225"/>
                </a:moveTo>
                <a:cubicBezTo>
                  <a:pt x="702468" y="2411412"/>
                  <a:pt x="1404937" y="2641600"/>
                  <a:pt x="2085975" y="2571750"/>
                </a:cubicBezTo>
                <a:cubicBezTo>
                  <a:pt x="2767013" y="2501900"/>
                  <a:pt x="3714750" y="2190750"/>
                  <a:pt x="4086225" y="1762125"/>
                </a:cubicBezTo>
                <a:cubicBezTo>
                  <a:pt x="4457700" y="1333500"/>
                  <a:pt x="4314825" y="0"/>
                  <a:pt x="4314825" y="0"/>
                </a:cubicBezTo>
                <a:lnTo>
                  <a:pt x="4314825" y="0"/>
                </a:lnTo>
              </a:path>
            </a:pathLst>
          </a:custGeom>
          <a:noFill/>
          <a:ln>
            <a:solidFill>
              <a:srgbClr val="C4420E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1" name="Oval 7170"/>
          <p:cNvSpPr/>
          <p:nvPr/>
        </p:nvSpPr>
        <p:spPr>
          <a:xfrm>
            <a:off x="7705725" y="2049951"/>
            <a:ext cx="1210869" cy="1198511"/>
          </a:xfrm>
          <a:prstGeom prst="ellipse">
            <a:avLst/>
          </a:prstGeom>
          <a:noFill/>
          <a:ln w="952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Análisis</a:t>
            </a:r>
            <a:endParaRPr lang="en-US" sz="1400" dirty="0"/>
          </a:p>
        </p:txBody>
      </p:sp>
      <p:sp>
        <p:nvSpPr>
          <p:cNvPr id="38" name="Oval 37"/>
          <p:cNvSpPr/>
          <p:nvPr/>
        </p:nvSpPr>
        <p:spPr>
          <a:xfrm>
            <a:off x="10200433" y="2049950"/>
            <a:ext cx="1210869" cy="1198511"/>
          </a:xfrm>
          <a:prstGeom prst="ellipse">
            <a:avLst/>
          </a:prstGeom>
          <a:noFill/>
          <a:ln w="952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Diseño</a:t>
            </a:r>
            <a:endParaRPr lang="en-US" sz="1400" dirty="0"/>
          </a:p>
        </p:txBody>
      </p:sp>
      <p:sp>
        <p:nvSpPr>
          <p:cNvPr id="42" name="Oval 41"/>
          <p:cNvSpPr/>
          <p:nvPr/>
        </p:nvSpPr>
        <p:spPr>
          <a:xfrm>
            <a:off x="10200432" y="4274854"/>
            <a:ext cx="1210869" cy="1198511"/>
          </a:xfrm>
          <a:prstGeom prst="ellipse">
            <a:avLst/>
          </a:prstGeom>
          <a:noFill/>
          <a:ln w="952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Implementación</a:t>
            </a:r>
            <a:endParaRPr lang="en-US" sz="1400" dirty="0"/>
          </a:p>
        </p:txBody>
      </p:sp>
      <p:sp>
        <p:nvSpPr>
          <p:cNvPr id="43" name="Oval 42"/>
          <p:cNvSpPr/>
          <p:nvPr/>
        </p:nvSpPr>
        <p:spPr>
          <a:xfrm>
            <a:off x="7705725" y="4290900"/>
            <a:ext cx="1210869" cy="1198511"/>
          </a:xfrm>
          <a:prstGeom prst="ellipse">
            <a:avLst/>
          </a:prstGeom>
          <a:noFill/>
          <a:ln w="952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Prueba</a:t>
            </a:r>
            <a:endParaRPr lang="en-US" sz="1400" dirty="0"/>
          </a:p>
        </p:txBody>
      </p:sp>
      <p:sp>
        <p:nvSpPr>
          <p:cNvPr id="7172" name="Arrow: Right 7171"/>
          <p:cNvSpPr/>
          <p:nvPr/>
        </p:nvSpPr>
        <p:spPr>
          <a:xfrm rot="219754">
            <a:off x="9153525" y="2362200"/>
            <a:ext cx="714375" cy="287005"/>
          </a:xfrm>
          <a:prstGeom prst="rightArrow">
            <a:avLst/>
          </a:prstGeom>
          <a:solidFill>
            <a:srgbClr val="C4420E"/>
          </a:solidFill>
          <a:ln>
            <a:solidFill>
              <a:srgbClr val="C442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/>
          <p:cNvSpPr/>
          <p:nvPr/>
        </p:nvSpPr>
        <p:spPr>
          <a:xfrm rot="5982538">
            <a:off x="10441970" y="3633337"/>
            <a:ext cx="714375" cy="287005"/>
          </a:xfrm>
          <a:prstGeom prst="rightArrow">
            <a:avLst/>
          </a:prstGeom>
          <a:solidFill>
            <a:srgbClr val="C4420E"/>
          </a:solidFill>
          <a:ln>
            <a:solidFill>
              <a:srgbClr val="C442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/>
          <p:cNvSpPr/>
          <p:nvPr/>
        </p:nvSpPr>
        <p:spPr>
          <a:xfrm rot="10180920">
            <a:off x="9213652" y="4760706"/>
            <a:ext cx="714375" cy="287005"/>
          </a:xfrm>
          <a:prstGeom prst="rightArrow">
            <a:avLst/>
          </a:prstGeom>
          <a:solidFill>
            <a:srgbClr val="C4420E"/>
          </a:solidFill>
          <a:ln>
            <a:solidFill>
              <a:srgbClr val="C442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Right 46"/>
          <p:cNvSpPr/>
          <p:nvPr/>
        </p:nvSpPr>
        <p:spPr>
          <a:xfrm rot="15498296">
            <a:off x="7917256" y="3611272"/>
            <a:ext cx="714375" cy="287005"/>
          </a:xfrm>
          <a:prstGeom prst="rightArrow">
            <a:avLst/>
          </a:prstGeom>
          <a:solidFill>
            <a:srgbClr val="C4420E"/>
          </a:solidFill>
          <a:ln>
            <a:solidFill>
              <a:srgbClr val="C442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3" name="Arrow: Down 7172"/>
          <p:cNvSpPr/>
          <p:nvPr/>
        </p:nvSpPr>
        <p:spPr>
          <a:xfrm rot="16200000">
            <a:off x="6251144" y="3246015"/>
            <a:ext cx="474415" cy="933500"/>
          </a:xfrm>
          <a:prstGeom prst="downArrow">
            <a:avLst/>
          </a:prstGeom>
          <a:solidFill>
            <a:srgbClr val="C4420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176" name="Group 7175"/>
          <p:cNvGrpSpPr/>
          <p:nvPr/>
        </p:nvGrpSpPr>
        <p:grpSpPr>
          <a:xfrm>
            <a:off x="7365523" y="1821350"/>
            <a:ext cx="4390058" cy="3796465"/>
            <a:chOff x="7365523" y="1821350"/>
            <a:chExt cx="4390058" cy="3796465"/>
          </a:xfrm>
        </p:grpSpPr>
        <p:sp>
          <p:nvSpPr>
            <p:cNvPr id="7175" name="Left Bracket 7174"/>
            <p:cNvSpPr/>
            <p:nvPr/>
          </p:nvSpPr>
          <p:spPr>
            <a:xfrm>
              <a:off x="7365523" y="1821350"/>
              <a:ext cx="302036" cy="3791196"/>
            </a:xfrm>
            <a:prstGeom prst="leftBracket">
              <a:avLst/>
            </a:prstGeom>
            <a:ln w="889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Left Bracket 50"/>
            <p:cNvSpPr/>
            <p:nvPr/>
          </p:nvSpPr>
          <p:spPr>
            <a:xfrm flipH="1">
              <a:off x="11493583" y="1826619"/>
              <a:ext cx="261998" cy="3791196"/>
            </a:xfrm>
            <a:prstGeom prst="leftBracket">
              <a:avLst/>
            </a:prstGeom>
            <a:ln w="889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43245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0"/>
                            </p:stCondLst>
                            <p:childTnLst>
                              <p:par>
                                <p:cTn id="7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500"/>
                            </p:stCondLst>
                            <p:childTnLst>
                              <p:par>
                                <p:cTn id="7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30" grpId="0" animBg="1"/>
      <p:bldP spid="31" grpId="0" animBg="1"/>
      <p:bldP spid="7171" grpId="0" animBg="1"/>
      <p:bldP spid="38" grpId="0" animBg="1"/>
      <p:bldP spid="42" grpId="0" animBg="1"/>
      <p:bldP spid="43" grpId="0" animBg="1"/>
      <p:bldP spid="7172" grpId="0" animBg="1"/>
      <p:bldP spid="45" grpId="0" animBg="1"/>
      <p:bldP spid="46" grpId="0" animBg="1"/>
      <p:bldP spid="47" grpId="0" animBg="1"/>
      <p:bldP spid="717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Centrado en casos de uso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353" y="1565274"/>
            <a:ext cx="5269240" cy="49593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5354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Centrado en arquitectura</a:t>
            </a:r>
            <a:endParaRPr lang="en-US" dirty="0"/>
          </a:p>
        </p:txBody>
      </p:sp>
      <p:pic>
        <p:nvPicPr>
          <p:cNvPr id="9228" name="Picture 1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973" y="2219325"/>
            <a:ext cx="5366067" cy="263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Image result for vEPC 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2219325"/>
            <a:ext cx="4724400" cy="26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/>
          <p:cNvSpPr/>
          <p:nvPr/>
        </p:nvSpPr>
        <p:spPr>
          <a:xfrm>
            <a:off x="5838661" y="3276600"/>
            <a:ext cx="59055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168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877" y="1959916"/>
            <a:ext cx="4315032" cy="3230889"/>
          </a:xfrm>
          <a:prstGeom prst="rect">
            <a:avLst/>
          </a:prstGeom>
        </p:spPr>
      </p:pic>
      <p:pic>
        <p:nvPicPr>
          <p:cNvPr id="10242" name="Picture 2" descr="Image result for software architecture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720" y="1978675"/>
            <a:ext cx="4509169" cy="321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/>
          <p:cNvSpPr/>
          <p:nvPr/>
        </p:nvSpPr>
        <p:spPr>
          <a:xfrm rot="159651">
            <a:off x="5833565" y="3479964"/>
            <a:ext cx="571500" cy="209550"/>
          </a:xfrm>
          <a:prstGeom prst="rightArrow">
            <a:avLst/>
          </a:prstGeom>
          <a:solidFill>
            <a:srgbClr val="C4420E"/>
          </a:solidFill>
          <a:ln>
            <a:solidFill>
              <a:srgbClr val="C442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78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Enfocado en riesgos</a:t>
            </a:r>
            <a:endParaRPr lang="en-US" dirty="0"/>
          </a:p>
        </p:txBody>
      </p:sp>
      <p:pic>
        <p:nvPicPr>
          <p:cNvPr id="11274" name="Picture 10" descr="Image result for High availability Database 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663" y="1646109"/>
            <a:ext cx="5431988" cy="24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Image result for security risk 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225" y="1646109"/>
            <a:ext cx="3503612" cy="242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162" y="4610100"/>
            <a:ext cx="4977982" cy="186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945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UML</a:t>
            </a:r>
            <a:endParaRPr lang="en-US" dirty="0"/>
          </a:p>
        </p:txBody>
      </p:sp>
      <p:sp>
        <p:nvSpPr>
          <p:cNvPr id="4" name="Rectangle: Rounded Corners 3"/>
          <p:cNvSpPr/>
          <p:nvPr/>
        </p:nvSpPr>
        <p:spPr>
          <a:xfrm>
            <a:off x="4933950" y="3009900"/>
            <a:ext cx="2752725" cy="8001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hlinkClick r:id="rId2" action="ppaction://hlinkfile"/>
              </a:rPr>
              <a:t>UML: </a:t>
            </a:r>
            <a:r>
              <a:rPr lang="es-MX" dirty="0" err="1">
                <a:hlinkClick r:id="rId2" action="ppaction://hlinkfile"/>
              </a:rPr>
              <a:t>Session</a:t>
            </a:r>
            <a:r>
              <a:rPr lang="es-MX" dirty="0">
                <a:hlinkClick r:id="rId2" action="ppaction://hlinkfile"/>
              </a:rPr>
              <a:t> Director </a:t>
            </a:r>
            <a:r>
              <a:rPr lang="es-MX" dirty="0" err="1">
                <a:hlinkClick r:id="rId2" action="ppaction://hlinkfile"/>
              </a:rPr>
              <a:t>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328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5083" y="3027381"/>
            <a:ext cx="7958331" cy="1077229"/>
          </a:xfrm>
        </p:spPr>
        <p:txBody>
          <a:bodyPr/>
          <a:lstStyle/>
          <a:p>
            <a:pPr algn="ctr"/>
            <a:r>
              <a:rPr lang="es-MX" dirty="0"/>
              <a:t>Un poco de historia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053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57300" y="982057"/>
            <a:ext cx="5017013" cy="4647788"/>
            <a:chOff x="1257300" y="982057"/>
            <a:chExt cx="5017013" cy="4647788"/>
          </a:xfrm>
        </p:grpSpPr>
        <p:sp>
          <p:nvSpPr>
            <p:cNvPr id="5" name="Rectangle 4"/>
            <p:cNvSpPr/>
            <p:nvPr/>
          </p:nvSpPr>
          <p:spPr>
            <a:xfrm>
              <a:off x="1695193" y="4891181"/>
              <a:ext cx="4387569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400" dirty="0"/>
                <a:t>Winston W. Royce </a:t>
              </a:r>
              <a:r>
                <a:rPr lang="en-US" sz="1400" dirty="0" err="1"/>
                <a:t>en</a:t>
              </a:r>
              <a:r>
                <a:rPr lang="en-US" sz="1400" dirty="0"/>
                <a:t> 1970 y </a:t>
              </a:r>
              <a:r>
                <a:rPr lang="en-US" sz="1400" dirty="0" err="1"/>
                <a:t>posteriormente</a:t>
              </a:r>
              <a:r>
                <a:rPr lang="en-US" sz="1400" dirty="0"/>
                <a:t> </a:t>
              </a:r>
              <a:r>
                <a:rPr lang="en-US" sz="1400" dirty="0" err="1"/>
                <a:t>revisada</a:t>
              </a:r>
              <a:r>
                <a:rPr lang="en-US" sz="1400" dirty="0"/>
                <a:t> </a:t>
              </a:r>
              <a:r>
                <a:rPr lang="en-US" sz="1400" dirty="0" err="1"/>
                <a:t>por</a:t>
              </a:r>
              <a:r>
                <a:rPr lang="en-US" sz="1400" dirty="0"/>
                <a:t> Barry Boehm </a:t>
              </a:r>
              <a:r>
                <a:rPr lang="en-US" sz="1400" dirty="0" err="1"/>
                <a:t>en</a:t>
              </a:r>
              <a:r>
                <a:rPr lang="en-US" sz="1400" dirty="0"/>
                <a:t> 1980 e Ian </a:t>
              </a:r>
              <a:r>
                <a:rPr lang="en-US" sz="1400" dirty="0" err="1"/>
                <a:t>Sommerville</a:t>
              </a:r>
              <a:r>
                <a:rPr lang="en-US" sz="1400" dirty="0"/>
                <a:t> </a:t>
              </a:r>
              <a:r>
                <a:rPr lang="en-US" sz="1400" dirty="0" err="1"/>
                <a:t>en</a:t>
              </a:r>
              <a:r>
                <a:rPr lang="en-US" sz="1400" dirty="0"/>
                <a:t> 1985</a:t>
              </a:r>
              <a:endParaRPr lang="en-US" sz="1400" dirty="0"/>
            </a:p>
          </p:txBody>
        </p:sp>
        <p:pic>
          <p:nvPicPr>
            <p:cNvPr id="2050" name="Picture 2" descr="Related imag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644" y="1628596"/>
              <a:ext cx="4770669" cy="3262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257300" y="982057"/>
              <a:ext cx="3057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/>
                <a:t>1970: Método de cascada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174054" y="982057"/>
            <a:ext cx="4054191" cy="4540066"/>
            <a:chOff x="7174054" y="982057"/>
            <a:chExt cx="4054191" cy="4540066"/>
          </a:xfrm>
        </p:grpSpPr>
        <p:sp>
          <p:nvSpPr>
            <p:cNvPr id="11" name="TextBox 10"/>
            <p:cNvSpPr txBox="1"/>
            <p:nvPr/>
          </p:nvSpPr>
          <p:spPr>
            <a:xfrm>
              <a:off x="7820025" y="982057"/>
              <a:ext cx="3057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/>
                <a:t>1980: Método incremental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4054" y="1446643"/>
              <a:ext cx="4054191" cy="3444538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330351" y="4998903"/>
              <a:ext cx="374159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400" dirty="0" err="1"/>
                <a:t>Harlam</a:t>
              </a:r>
              <a:r>
                <a:rPr lang="en-US" sz="1400" dirty="0"/>
                <a:t> Mills </a:t>
              </a:r>
              <a:r>
                <a:rPr lang="en-US" sz="1400" dirty="0" err="1"/>
                <a:t>sugirio</a:t>
              </a:r>
              <a:r>
                <a:rPr lang="en-US" sz="1400" dirty="0"/>
                <a:t> </a:t>
              </a:r>
              <a:r>
                <a:rPr lang="en-US" sz="1400" dirty="0" err="1"/>
                <a:t>este</a:t>
              </a:r>
              <a:r>
                <a:rPr lang="en-US" sz="1400" dirty="0"/>
                <a:t> </a:t>
              </a:r>
              <a:r>
                <a:rPr lang="en-US" sz="1400" dirty="0" err="1"/>
                <a:t>metodo</a:t>
              </a:r>
              <a:r>
                <a:rPr lang="en-US" sz="1400" dirty="0"/>
                <a:t> para reducer la </a:t>
              </a:r>
              <a:r>
                <a:rPr lang="en-US" sz="1400" dirty="0" err="1"/>
                <a:t>repeticion</a:t>
              </a:r>
              <a:r>
                <a:rPr lang="en-US" sz="1400" dirty="0"/>
                <a:t> del </a:t>
              </a:r>
              <a:r>
                <a:rPr lang="en-US" sz="1400" dirty="0" err="1"/>
                <a:t>trabajo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45400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672898" y="972532"/>
            <a:ext cx="3908752" cy="4432344"/>
            <a:chOff x="1672898" y="972532"/>
            <a:chExt cx="3908752" cy="4432344"/>
          </a:xfrm>
        </p:grpSpPr>
        <p:pic>
          <p:nvPicPr>
            <p:cNvPr id="4" name="Picture 4" descr="Related imag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2898" y="1523999"/>
              <a:ext cx="3908752" cy="3514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672898" y="972532"/>
              <a:ext cx="3057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/>
                <a:t>1984: Método de prototipos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685794" y="5097099"/>
              <a:ext cx="258153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s-MX" sz="1400" dirty="0"/>
                <a:t>Por </a:t>
              </a:r>
              <a:r>
                <a:rPr lang="es-MX" sz="1400" dirty="0" err="1"/>
                <a:t>Hassaim</a:t>
              </a:r>
              <a:r>
                <a:rPr lang="es-MX" sz="1400" dirty="0"/>
                <a:t> </a:t>
              </a:r>
              <a:r>
                <a:rPr lang="es-MX" sz="1400" dirty="0" err="1"/>
                <a:t>Gomaa</a:t>
              </a:r>
              <a:endParaRPr lang="en-US" sz="14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930216" y="524867"/>
            <a:ext cx="4008467" cy="5352627"/>
            <a:chOff x="6930216" y="524867"/>
            <a:chExt cx="4008467" cy="5352627"/>
          </a:xfrm>
        </p:grpSpPr>
        <p:sp>
          <p:nvSpPr>
            <p:cNvPr id="7" name="Rectangle 6"/>
            <p:cNvSpPr/>
            <p:nvPr/>
          </p:nvSpPr>
          <p:spPr>
            <a:xfrm>
              <a:off x="7629268" y="5354274"/>
              <a:ext cx="297205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400" dirty="0"/>
                <a:t>Por Barry Boehm, que </a:t>
              </a:r>
              <a:r>
                <a:rPr lang="en-US" sz="1400" dirty="0" err="1"/>
                <a:t>ayudo</a:t>
              </a:r>
              <a:r>
                <a:rPr lang="en-US" sz="1400" dirty="0"/>
                <a:t> </a:t>
              </a:r>
              <a:r>
                <a:rPr lang="en-US" sz="1400" dirty="0" err="1"/>
                <a:t>en</a:t>
              </a:r>
              <a:r>
                <a:rPr lang="en-US" sz="1400" dirty="0"/>
                <a:t> la revision del </a:t>
              </a:r>
              <a:r>
                <a:rPr lang="en-US" sz="1400" dirty="0" err="1"/>
                <a:t>metodo</a:t>
              </a:r>
              <a:r>
                <a:rPr lang="en-US" sz="1400" dirty="0"/>
                <a:t> de </a:t>
              </a:r>
              <a:r>
                <a:rPr lang="en-US" sz="1400" dirty="0" err="1"/>
                <a:t>cascada</a:t>
              </a:r>
              <a:endParaRPr lang="en-US" sz="1400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0216" y="1137363"/>
              <a:ext cx="4008467" cy="409991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245023" y="524867"/>
              <a:ext cx="3057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/>
                <a:t>1986: Método del espiral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36414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3208" y="3471984"/>
            <a:ext cx="4238625" cy="323516"/>
          </a:xfrm>
          <a:solidFill>
            <a:schemeClr val="bg2">
              <a:lumMod val="50000"/>
              <a:lumOff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s-MX" sz="1600" dirty="0"/>
              <a:t>Ken Hartman, contribuye en la creación de RUP</a:t>
            </a:r>
            <a:endParaRPr lang="en-US" sz="1600" dirty="0"/>
          </a:p>
        </p:txBody>
      </p:sp>
      <p:pic>
        <p:nvPicPr>
          <p:cNvPr id="3074" name="Picture 2" descr="Image result for rational softwa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49" y="2255998"/>
            <a:ext cx="3510906" cy="65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176461" y="780551"/>
            <a:ext cx="1228726" cy="4565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dirty="0"/>
              <a:t>1995</a:t>
            </a:r>
            <a:endParaRPr lang="en-US" sz="3200" dirty="0"/>
          </a:p>
        </p:txBody>
      </p:sp>
      <p:pic>
        <p:nvPicPr>
          <p:cNvPr id="3078" name="Picture 6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487" y="237293"/>
            <a:ext cx="1285874" cy="112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942182" y="2320336"/>
            <a:ext cx="2596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Objectory AB</a:t>
            </a:r>
          </a:p>
        </p:txBody>
      </p:sp>
      <p:pic>
        <p:nvPicPr>
          <p:cNvPr id="3080" name="Picture 8" descr="Image result for IB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745" y="4862282"/>
            <a:ext cx="3257550" cy="172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Down 6"/>
          <p:cNvSpPr/>
          <p:nvPr/>
        </p:nvSpPr>
        <p:spPr>
          <a:xfrm>
            <a:off x="6623446" y="4021259"/>
            <a:ext cx="364329" cy="649485"/>
          </a:xfrm>
          <a:prstGeom prst="downArrow">
            <a:avLst/>
          </a:prstGeom>
          <a:solidFill>
            <a:schemeClr val="accent1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/>
          <p:cNvSpPr/>
          <p:nvPr/>
        </p:nvSpPr>
        <p:spPr>
          <a:xfrm>
            <a:off x="8988354" y="1604126"/>
            <a:ext cx="364329" cy="649485"/>
          </a:xfrm>
          <a:prstGeom prst="downArrow">
            <a:avLst/>
          </a:prstGeom>
          <a:solidFill>
            <a:schemeClr val="accent1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-Right-Up 7"/>
          <p:cNvSpPr/>
          <p:nvPr/>
        </p:nvSpPr>
        <p:spPr>
          <a:xfrm flipV="1">
            <a:off x="5981699" y="2393521"/>
            <a:ext cx="1647825" cy="709470"/>
          </a:xfrm>
          <a:prstGeom prst="leftRightUpArrow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49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/>
      <p:bldP spid="7" grpId="0" animBg="1"/>
      <p:bldP spid="12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5083" y="3027381"/>
            <a:ext cx="7958331" cy="1077229"/>
          </a:xfrm>
        </p:spPr>
        <p:txBody>
          <a:bodyPr/>
          <a:lstStyle/>
          <a:p>
            <a:pPr algn="ctr"/>
            <a:r>
              <a:rPr lang="es-MX" dirty="0"/>
              <a:t>Proceso Unificado Racional (PUR)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042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4034816" y="933450"/>
            <a:ext cx="4267200" cy="4295775"/>
            <a:chOff x="4034816" y="933450"/>
            <a:chExt cx="4267200" cy="4295775"/>
          </a:xfrm>
        </p:grpSpPr>
        <p:sp>
          <p:nvSpPr>
            <p:cNvPr id="8" name="Oval 7"/>
            <p:cNvSpPr/>
            <p:nvPr/>
          </p:nvSpPr>
          <p:spPr>
            <a:xfrm>
              <a:off x="4034816" y="933450"/>
              <a:ext cx="4267200" cy="429577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685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208225" y="1638300"/>
              <a:ext cx="3808042" cy="2154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</a:rPr>
                <a:t>¿Qué es?</a:t>
              </a:r>
            </a:p>
            <a:p>
              <a:endParaRPr lang="es-MX" dirty="0">
                <a:solidFill>
                  <a:schemeClr val="bg1"/>
                </a:solidFill>
              </a:endParaRPr>
            </a:p>
            <a:p>
              <a:pPr algn="ctr"/>
              <a:r>
                <a:rPr lang="es-MX" sz="1400" dirty="0">
                  <a:solidFill>
                    <a:schemeClr val="bg1"/>
                  </a:solidFill>
                </a:rPr>
                <a:t>Es un marco de desarrollo de software enfocado principalmente a proyectos de casos de uso</a:t>
              </a:r>
            </a:p>
            <a:p>
              <a:pPr algn="ctr"/>
              <a:endParaRPr lang="es-MX" sz="1400" dirty="0">
                <a:solidFill>
                  <a:schemeClr val="bg1"/>
                </a:solidFill>
              </a:endParaRPr>
            </a:p>
            <a:p>
              <a:pPr algn="ctr"/>
              <a:r>
                <a:rPr lang="es-MX" sz="1400" dirty="0">
                  <a:solidFill>
                    <a:schemeClr val="bg1"/>
                  </a:solidFill>
                </a:rPr>
                <a:t>No solo es un proceso, es un marco de trabajo altamente expansible y adaptable a los proyectos que se desarrollen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pic>
          <p:nvPicPr>
            <p:cNvPr id="5122" name="Picture 2" descr="Related imag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1649" y="3966837"/>
              <a:ext cx="1340447" cy="902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/>
          <p:cNvGrpSpPr/>
          <p:nvPr/>
        </p:nvGrpSpPr>
        <p:grpSpPr>
          <a:xfrm>
            <a:off x="1352923" y="190500"/>
            <a:ext cx="2032302" cy="3080818"/>
            <a:chOff x="1430144" y="2896688"/>
            <a:chExt cx="2032302" cy="3080818"/>
          </a:xfrm>
        </p:grpSpPr>
        <p:pic>
          <p:nvPicPr>
            <p:cNvPr id="5126" name="Picture 6" descr="Image result for agi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144" y="4438650"/>
              <a:ext cx="1955080" cy="1538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Image result for agile  unified proces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90253">
              <a:off x="1981487" y="2896688"/>
              <a:ext cx="1480959" cy="1735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9625" y="4982694"/>
            <a:ext cx="2463566" cy="101381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68728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upload.wikimedia.org/wikipedia/commons/4/4d/Rup_espanol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325" y="947738"/>
            <a:ext cx="6834189" cy="53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98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2733" y="3055956"/>
            <a:ext cx="7958331" cy="1077229"/>
          </a:xfrm>
        </p:spPr>
        <p:txBody>
          <a:bodyPr/>
          <a:lstStyle/>
          <a:p>
            <a:pPr algn="ctr"/>
            <a:r>
              <a:rPr lang="es-MX" dirty="0"/>
              <a:t>Conceptos clave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547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1825</TotalTime>
  <Words>190</Words>
  <Application>Microsoft Office PowerPoint</Application>
  <PresentationFormat>Widescreen</PresentationFormat>
  <Paragraphs>40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MS Shell Dlg 2</vt:lpstr>
      <vt:lpstr>Wingdings</vt:lpstr>
      <vt:lpstr>Wingdings 3</vt:lpstr>
      <vt:lpstr>Madison</vt:lpstr>
      <vt:lpstr>Proceso Unificado</vt:lpstr>
      <vt:lpstr>Un poco de historia</vt:lpstr>
      <vt:lpstr>PowerPoint Presentation</vt:lpstr>
      <vt:lpstr>PowerPoint Presentation</vt:lpstr>
      <vt:lpstr>Ken Hartman, contribuye en la creación de RUP</vt:lpstr>
      <vt:lpstr>Proceso Unificado Racional (PUR)</vt:lpstr>
      <vt:lpstr>PowerPoint Presentation</vt:lpstr>
      <vt:lpstr>PowerPoint Presentation</vt:lpstr>
      <vt:lpstr>Conceptos clave</vt:lpstr>
      <vt:lpstr>Iterativo e incremental</vt:lpstr>
      <vt:lpstr>Centrado en casos de uso</vt:lpstr>
      <vt:lpstr>Centrado en arquitectura</vt:lpstr>
      <vt:lpstr>PowerPoint Presentation</vt:lpstr>
      <vt:lpstr>Enfocado en riesgos</vt:lpstr>
      <vt:lpstr>UML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 Gerardo Pineda Galindo</dc:creator>
  <cp:lastModifiedBy>Jose Gerardo Pineda Galindo</cp:lastModifiedBy>
  <cp:revision>26</cp:revision>
  <dcterms:created xsi:type="dcterms:W3CDTF">2017-09-09T14:18:39Z</dcterms:created>
  <dcterms:modified xsi:type="dcterms:W3CDTF">2017-09-10T20:44:15Z</dcterms:modified>
</cp:coreProperties>
</file>